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1" r:id="rId4"/>
  </p:sldMasterIdLst>
  <p:notesMasterIdLst>
    <p:notesMasterId r:id="rId28"/>
  </p:notesMasterIdLst>
  <p:handoutMasterIdLst>
    <p:handoutMasterId r:id="rId29"/>
  </p:handoutMasterIdLst>
  <p:sldIdLst>
    <p:sldId id="257" r:id="rId5"/>
    <p:sldId id="258" r:id="rId6"/>
    <p:sldId id="259" r:id="rId7"/>
    <p:sldId id="260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62" r:id="rId24"/>
    <p:sldId id="263" r:id="rId25"/>
    <p:sldId id="264" r:id="rId26"/>
    <p:sldId id="265" r:id="rId27"/>
  </p:sldIdLst>
  <p:sldSz cx="12192000" cy="6858000"/>
  <p:notesSz cx="7315200" cy="96012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ekly Intro - White BG" id="{B4587B1E-BB88-4173-8339-2929187587A5}">
          <p14:sldIdLst>
            <p14:sldId id="257"/>
            <p14:sldId id="258"/>
            <p14:sldId id="259"/>
            <p14:sldId id="260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62"/>
            <p14:sldId id="263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F1449"/>
    <a:srgbClr val="001B4D"/>
    <a:srgbClr val="FB6B53"/>
    <a:srgbClr val="FF6600"/>
    <a:srgbClr val="A2C1FE"/>
    <a:srgbClr val="A2FFA3"/>
    <a:srgbClr val="FFFF99"/>
    <a:srgbClr val="FFFF66"/>
    <a:srgbClr val="FCFEB9"/>
    <a:srgbClr val="CE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9" autoAdjust="0"/>
    <p:restoredTop sz="94249" autoAdjust="0"/>
  </p:normalViewPr>
  <p:slideViewPr>
    <p:cSldViewPr snapToGrid="0">
      <p:cViewPr varScale="1">
        <p:scale>
          <a:sx n="81" d="100"/>
          <a:sy n="81" d="100"/>
        </p:scale>
        <p:origin x="739" y="53"/>
      </p:cViewPr>
      <p:guideLst/>
    </p:cSldViewPr>
  </p:slideViewPr>
  <p:outlineViewPr>
    <p:cViewPr>
      <p:scale>
        <a:sx n="33" d="100"/>
        <a:sy n="33" d="100"/>
      </p:scale>
      <p:origin x="0" y="-405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08"/>
    </p:cViewPr>
  </p:sorterViewPr>
  <p:notesViewPr>
    <p:cSldViewPr snapToGrid="0">
      <p:cViewPr varScale="1">
        <p:scale>
          <a:sx n="52" d="100"/>
          <a:sy n="52" d="100"/>
        </p:scale>
        <p:origin x="300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4DAC38E3-5144-412F-83AC-38A5B9DE52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608D27AB-67B4-4693-A97B-2BDB09DB8D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3127" y="9192936"/>
            <a:ext cx="394340" cy="3052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defRPr/>
            </a:pPr>
            <a:fld id="{A20BED86-76BB-4410-9008-061BF87713AB}" type="slidenum">
              <a:rPr lang="en-GB" altLang="en-US" sz="1400" smtClean="0">
                <a:latin typeface="Calibri" panose="020F0502020204030204" pitchFamily="34" charset="0"/>
                <a:cs typeface="Calibri" panose="020F0502020204030204" pitchFamily="34" charset="0"/>
              </a:rPr>
              <a:pPr algn="r">
                <a:defRPr/>
              </a:pPr>
              <a:t>‹#›</a:t>
            </a:fld>
            <a:endParaRPr lang="en-GB" alt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Rectangle 4">
            <a:extLst>
              <a:ext uri="{FF2B5EF4-FFF2-40B4-BE49-F238E27FC236}">
                <a16:creationId xmlns:a16="http://schemas.microsoft.com/office/drawing/2014/main" id="{71953E81-BBEF-44F9-89AF-8D785172E0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7839FB2E-0CEB-4E99-ABDC-42A6B27BD2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Notes Placeholder 9">
            <a:extLst>
              <a:ext uri="{FF2B5EF4-FFF2-40B4-BE49-F238E27FC236}">
                <a16:creationId xmlns:a16="http://schemas.microsoft.com/office/drawing/2014/main" id="{4B6ACB56-54E0-4171-9443-B2E55073FB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31520" y="4620549"/>
            <a:ext cx="5852160" cy="37803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1DBCDF8-B37C-47C2-B6B1-4B26357595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4143588" y="9119503"/>
            <a:ext cx="3169920" cy="48169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0D94D-E1CF-4942-9670-7567F4F44871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4771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CDB22A21-CCE9-4790-B0A3-7A39AAD92471}" type="slidenum">
              <a:rPr lang="en-US" sz="1200" smtClean="0"/>
              <a:pPr/>
              <a:t>13</a:t>
            </a:fld>
            <a:endParaRPr lang="en-US" sz="120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2334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D43ABD4B-C6E0-4D17-ABA3-D304D66EFC49}" type="slidenum">
              <a:rPr lang="en-US" sz="1200" smtClean="0"/>
              <a:pPr/>
              <a:t>14</a:t>
            </a:fld>
            <a:endParaRPr lang="en-US" sz="1200"/>
          </a:p>
        </p:txBody>
      </p:sp>
      <p:sp>
        <p:nvSpPr>
          <p:cNvPr id="29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8478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4934C0F5-A778-4711-8FAF-66194EFB72CC}" type="slidenum">
              <a:rPr lang="en-US" sz="1200" smtClean="0"/>
              <a:pPr/>
              <a:t>15</a:t>
            </a:fld>
            <a:endParaRPr lang="en-US" sz="1200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6254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2472806C-DAFD-4A80-9C49-E7C41DD89AC1}" type="slidenum">
              <a:rPr lang="en-US" sz="1200" smtClean="0"/>
              <a:pPr/>
              <a:t>16</a:t>
            </a:fld>
            <a:endParaRPr lang="en-US" sz="120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4670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34ED1DE1-807F-4D56-8228-CBBCE1B2A720}" type="slidenum">
              <a:rPr lang="en-US" sz="1200" smtClean="0"/>
              <a:pPr/>
              <a:t>17</a:t>
            </a:fld>
            <a:endParaRPr lang="en-US" sz="120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6565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70FFF51E-89AD-4821-A0A4-37F721DE2447}" type="slidenum">
              <a:rPr lang="en-US" sz="1200" smtClean="0"/>
              <a:pPr/>
              <a:t>18</a:t>
            </a:fld>
            <a:endParaRPr lang="en-US" sz="1200"/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0330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CBD41206-E692-4309-8AF9-671BBD9FE6AF}" type="slidenum">
              <a:rPr lang="en-US" sz="1200" smtClean="0"/>
              <a:pPr/>
              <a:t>19</a:t>
            </a:fld>
            <a:endParaRPr lang="en-US" sz="1200"/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20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41CB5019-7E20-4552-B855-43A947AD4C23}" type="slidenum">
              <a:rPr lang="en-US" sz="1200" smtClean="0"/>
              <a:pPr/>
              <a:t>5</a:t>
            </a:fld>
            <a:endParaRPr lang="en-US" sz="1200"/>
          </a:p>
        </p:txBody>
      </p:sp>
      <p:sp>
        <p:nvSpPr>
          <p:cNvPr id="20483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1027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850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1B11FA9B-6AEE-44B8-B5CF-1D504C7E780F}" type="slidenum">
              <a:rPr lang="en-US" sz="1200" smtClean="0"/>
              <a:pPr/>
              <a:t>6</a:t>
            </a:fld>
            <a:endParaRPr lang="en-US" sz="1200"/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620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FC909DC-F085-48B9-8A4D-8DA85BE7AB3B}" type="slidenum">
              <a:rPr lang="en-US" sz="1200" smtClean="0"/>
              <a:pPr/>
              <a:t>7</a:t>
            </a:fld>
            <a:endParaRPr lang="en-US" sz="1200"/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869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317D75-60BC-42A4-9A38-01C453A7B485}" type="slidenum">
              <a:rPr lang="en-US" sz="1200" smtClean="0"/>
              <a:pPr/>
              <a:t>8</a:t>
            </a:fld>
            <a:endParaRPr lang="en-US" sz="1200"/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5236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318A25B9-62A9-4A52-A4DD-B1C86A53FB00}" type="slidenum">
              <a:rPr lang="en-US" sz="1200" smtClean="0"/>
              <a:pPr/>
              <a:t>9</a:t>
            </a:fld>
            <a:endParaRPr lang="en-US" sz="1200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83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5127AEC3-B47A-4A25-ACDF-D8CB38250C58}" type="slidenum">
              <a:rPr lang="en-US" sz="1200" smtClean="0"/>
              <a:pPr/>
              <a:t>10</a:t>
            </a:fld>
            <a:endParaRPr lang="en-US" sz="1200"/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9152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A61436F-23D8-4EB7-AC02-1A2D8DE450B2}" type="slidenum">
              <a:rPr lang="en-US" sz="1200" smtClean="0"/>
              <a:pPr/>
              <a:t>11</a:t>
            </a:fld>
            <a:endParaRPr lang="en-US" sz="1200"/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6522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4A54CAC-AED9-406D-A9CC-7BD9472800FE}" type="slidenum">
              <a:rPr lang="en-US" sz="1200" smtClean="0"/>
              <a:pPr/>
              <a:t>12</a:t>
            </a:fld>
            <a:endParaRPr lang="en-US" sz="1200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884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E87F31-FA75-006F-00CD-B701AA25B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870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96608" y="2200276"/>
            <a:ext cx="9006416" cy="1470025"/>
          </a:xfrm>
        </p:spPr>
        <p:txBody>
          <a:bodyPr/>
          <a:lstStyle>
            <a:lvl1pPr algn="r">
              <a:defRPr>
                <a:solidFill>
                  <a:schemeClr val="accent5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970206" y="3879851"/>
            <a:ext cx="6913767" cy="1752600"/>
          </a:xfrm>
        </p:spPr>
        <p:txBody>
          <a:bodyPr/>
          <a:lstStyle>
            <a:lvl1pPr marL="0" indent="0" algn="r">
              <a:buFontTx/>
              <a:buNone/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dirty="0"/>
              <a:t>Click to edit Master subtitle style</a:t>
            </a: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42884E60-9935-4C94-C83F-8A17E29F92A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9864" y="50215"/>
            <a:ext cx="1472133" cy="1363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97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43FC5C-89B3-91B4-DDDF-8061B1B397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350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655302-5D4A-37B8-AB30-349CD13927B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838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308BD9-AC63-2D50-3B12-FBC0E86013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-4762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311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565178-4E2E-92E2-03AB-296C334921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12700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0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966537B-1220-BFD8-2AEA-74EE880403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84941" y="0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1721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D52FF7B-3D38-87EF-79B8-141215463E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84941" y="-27860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598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B28F42-C4BB-5CCC-D37C-2FD6EBCA053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0677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372B7E-8446-C266-C188-6F26B42EE6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84380" y="0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581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390AB1-350E-8302-6236-A816410235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9999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ED5A9F8-B4CB-884F-BB69-658179636F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954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900D48-6E21-4217-3CC3-BFF1E0D918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047D7A-CB0C-0E87-02A2-46AE102DCCE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21437" y="75543"/>
            <a:ext cx="1470560" cy="1362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987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FCAE6E-66E6-0CBA-0535-F1CCF409B97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6897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069447-BE09-A312-A5E4-D814D1507E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140" y="0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9247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A88DC6-2D85-73C6-311B-D8A082496E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4623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5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6C3883-F038-23D4-CBA3-04C862509E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47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D39C9D-F543-7E39-E1A1-67A1187E7C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-16058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9797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0F80C67-7C47-1046-B1B1-5649F52F2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7DB65F-FE40-D9F7-738B-AE427EA54D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1176" y="-24446"/>
            <a:ext cx="1140823" cy="119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181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1D02F6-DCF7-DAE9-85B9-9944F944B1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194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A4D3AD-E4A5-21C8-8BDB-5FBA46C3F11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90366" y="1"/>
            <a:ext cx="1101634" cy="115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49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C6F56718-5153-BA4C-1652-9EFB47DA6C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7678C3-56FB-0508-5AED-AC1CEF948D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5778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D4643407-354C-EF13-0031-A2AB96E23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AC1D59-3DB1-49A4-7834-D463A1612B9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99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2BECE40-B9F8-5238-73EB-2221EFFF70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734"/>
          <a:stretch/>
        </p:blipFill>
        <p:spPr>
          <a:xfrm>
            <a:off x="0" y="-87085"/>
            <a:ext cx="12192000" cy="66185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127002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E1FD8D-A7D1-E632-498D-A2DEBD80C6E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673967" y="-84512"/>
            <a:ext cx="1487553" cy="137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598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083A5E-8B19-310B-8AE5-29459F822C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80216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1451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tx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tx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73B8D9-BACD-B1A6-EFCF-E4175989D3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968" y="1"/>
            <a:ext cx="1152941" cy="1204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14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EAE3BF1D-7538-D216-ADA6-8A61272CEC0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793A658E-0EDC-3F4C-BFB3-E8CA966F34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A1C42F19-22A5-A6AA-F9A6-B990F2E4BD4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F88012-5D39-66F9-BCBC-E3DED4808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C061A15-FF3E-D475-68D5-CEA211DFF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6172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1734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61A374B0-731A-1D13-1D15-DEB568D14E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6DD384CD-5B1D-00AA-C88E-51863CE859A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C0E62B52-2676-DD95-FD76-B834BA0270E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74EF56-AF27-D8AD-DACE-E5CE66A7D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E1E25A-8699-3AD3-4EBB-7E4469BBD5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15316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8052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28B768-EAD6-3CC0-C557-D8E57DA6B6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48288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FD0792-A42D-30B8-6682-4417A44B760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1188720" cy="124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1188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63A347-BE8E-B62F-9E30-DC6F03276F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25400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1693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3CF1D4-4F14-1861-0384-12994591C3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6229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458D67BC-08A8-B641-2D7F-240DC17CDE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91A76DD4-43F7-C972-85EA-CAFDE2FA04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10D0C3E1-B2D7-E36D-87E0-ECAB470B2D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62331960-A4CD-E907-ACF8-2904680BAD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7A9D95-A204-E92E-A5F8-1E263A7A8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>
                <a:solidFill>
                  <a:schemeClr val="accent6"/>
                </a:solidFill>
              </a:defRPr>
            </a:lvl2pPr>
            <a:lvl3pPr>
              <a:defRPr sz="2400">
                <a:solidFill>
                  <a:schemeClr val="accent6"/>
                </a:solidFill>
              </a:defRPr>
            </a:lvl3pPr>
            <a:lvl4pPr>
              <a:defRPr sz="2000">
                <a:solidFill>
                  <a:schemeClr val="accent6"/>
                </a:solidFill>
              </a:defRPr>
            </a:lvl4pPr>
            <a:lvl5pPr>
              <a:defRPr sz="2000">
                <a:solidFill>
                  <a:schemeClr val="accent6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40362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14576114-4EE3-A4A4-76CC-B9B2275D1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F3B5096E-B439-B90B-5317-2550E3B6566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7E850367-FBF9-B7B1-9E76-EC29821827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B7999D6D-BA9E-A93A-5AB4-A94911B24D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F213A9-305D-2AFC-FF34-19434A2D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613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08C35BC7-E310-108C-B8C4-672091E1D3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F1CA2F-924E-AE11-12BB-ABBEC20B85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8200" y="44964"/>
            <a:ext cx="1193800" cy="11081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8CA9AD8-8822-D85D-0707-FBEEC8E087A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304124" y="3960"/>
            <a:ext cx="1194765" cy="1108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1133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D0F3F0-0B2A-30F2-5108-FBA2B748421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14514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7490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384D95-A3AF-8F02-0DE3-9E8837F3AA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9512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09600"/>
            <a:ext cx="103632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981200"/>
            <a:ext cx="103632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114800"/>
            <a:ext cx="103632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0"/>
          </p:nvPr>
        </p:nvSpPr>
        <p:spPr>
          <a:xfrm>
            <a:off x="8331200" y="6623050"/>
            <a:ext cx="3860800" cy="2349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Database Systems: Design, Implementation, &amp; Management, 7</a:t>
            </a:r>
            <a:r>
              <a:rPr lang="en-US" baseline="30000"/>
              <a:t>th</a:t>
            </a:r>
            <a:r>
              <a:rPr lang="en-US"/>
              <a:t> Edition, Rob &amp; Coronel</a:t>
            </a:r>
            <a:endParaRPr 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597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82A26D2-4216-FF76-6392-C88F8808F0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4EE0CE-D09D-13D8-9868-3B5B197D0F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29183" y="62243"/>
            <a:ext cx="1262817" cy="1169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20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C693C5-DD98-AC19-3152-F9560029DFA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82264" y="28577"/>
            <a:ext cx="1194920" cy="11095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ct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ct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8213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47948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4FBDFD6-79DA-D6BE-0448-96C8DCC172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-47948"/>
            <a:ext cx="1194920" cy="110956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CF2E1CC-7F1D-6CF8-6A38-2EE36FC97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84" y="127002"/>
            <a:ext cx="9349316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C71BCF8-2B27-BEA0-B962-D2EE1DB6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349316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accent6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461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DF7E10-430C-4E25-987A-D9E8ADAA77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41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8370A5-1740-3ABE-F0A5-C7BCD001E43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7080" y="0"/>
            <a:ext cx="119492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78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microsoft.com/office/2007/relationships/hdphoto" Target="../media/hdphoto1.wdp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CC693F6-F024-A3A9-24FB-E8ED5704B6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4">
            <a:extLst>
              <a:ext uri="{BEBA8EAE-BF5A-486C-A8C5-ECC9F3942E4B}">
                <a14:imgProps xmlns:a14="http://schemas.microsoft.com/office/drawing/2010/main">
                  <a14:imgLayer r:embed="rId4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4815"/>
          <a:stretch/>
        </p:blipFill>
        <p:spPr>
          <a:xfrm>
            <a:off x="0" y="6502398"/>
            <a:ext cx="12192000" cy="355601"/>
          </a:xfrm>
          <a:prstGeom prst="rect">
            <a:avLst/>
          </a:prstGeom>
        </p:spPr>
      </p:pic>
      <p:sp>
        <p:nvSpPr>
          <p:cNvPr id="1028" name="Rectangle 4">
            <a:extLst>
              <a:ext uri="{FF2B5EF4-FFF2-40B4-BE49-F238E27FC236}">
                <a16:creationId xmlns:a16="http://schemas.microsoft.com/office/drawing/2014/main" id="{B623752B-4505-458A-8F13-B97CEB0BB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54000" y="1697038"/>
            <a:ext cx="117475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text styles</a:t>
            </a:r>
          </a:p>
          <a:p>
            <a:pPr lvl="1"/>
            <a:r>
              <a:rPr lang="en-GB" altLang="en-US" dirty="0"/>
              <a:t>Second level</a:t>
            </a:r>
          </a:p>
          <a:p>
            <a:pPr lvl="2"/>
            <a:r>
              <a:rPr lang="en-GB" altLang="en-US" dirty="0"/>
              <a:t>Third level</a:t>
            </a:r>
          </a:p>
          <a:p>
            <a:pPr lvl="3"/>
            <a:r>
              <a:rPr lang="en-GB" altLang="en-US" dirty="0"/>
              <a:t>Fourth level</a:t>
            </a:r>
          </a:p>
          <a:p>
            <a:pPr lvl="4"/>
            <a:r>
              <a:rPr lang="en-GB" altLang="en-US" dirty="0"/>
              <a:t>Fifth level</a:t>
            </a:r>
          </a:p>
        </p:txBody>
      </p:sp>
      <p:sp>
        <p:nvSpPr>
          <p:cNvPr id="1029" name="Rectangle 6">
            <a:extLst>
              <a:ext uri="{FF2B5EF4-FFF2-40B4-BE49-F238E27FC236}">
                <a16:creationId xmlns:a16="http://schemas.microsoft.com/office/drawing/2014/main" id="{4D7F5865-615B-424A-A375-A8F1EEAE74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48569D-7387-4D30-B100-DC94E7D1863E}"/>
              </a:ext>
            </a:extLst>
          </p:cNvPr>
          <p:cNvSpPr txBox="1"/>
          <p:nvPr userDrawn="1"/>
        </p:nvSpPr>
        <p:spPr>
          <a:xfrm>
            <a:off x="10859590" y="6588371"/>
            <a:ext cx="15501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SLIDE </a:t>
            </a:r>
            <a:fld id="{7E7DF8DA-2BBC-4974-99EF-62657F72EFE3}" type="slidenum">
              <a:rPr lang="en-US" sz="800" smtClean="0">
                <a:solidFill>
                  <a:schemeClr val="bg2"/>
                </a:solidFill>
                <a:latin typeface="Montserrat" panose="00000500000000000000" pitchFamily="2" charset="0"/>
              </a:rPr>
              <a:pPr algn="ctr"/>
              <a:t>‹#›</a:t>
            </a:fld>
            <a:endParaRPr lang="en-US" sz="800" dirty="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DC117F-9549-84AD-C279-A42AEB20D920}"/>
              </a:ext>
            </a:extLst>
          </p:cNvPr>
          <p:cNvSpPr txBox="1"/>
          <p:nvPr userDrawn="1"/>
        </p:nvSpPr>
        <p:spPr>
          <a:xfrm>
            <a:off x="39175" y="6588371"/>
            <a:ext cx="23774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Module Code &amp; Module Title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BD054F-4D2B-C683-DC2F-88927DD0A10B}"/>
              </a:ext>
            </a:extLst>
          </p:cNvPr>
          <p:cNvSpPr txBox="1"/>
          <p:nvPr userDrawn="1"/>
        </p:nvSpPr>
        <p:spPr>
          <a:xfrm>
            <a:off x="4480560" y="6572476"/>
            <a:ext cx="33963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Slide Title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53" r:id="rId2"/>
    <p:sldLayoutId id="2147483729" r:id="rId3"/>
    <p:sldLayoutId id="2147483757" r:id="rId4"/>
    <p:sldLayoutId id="2147483758" r:id="rId5"/>
    <p:sldLayoutId id="2147483720" r:id="rId6"/>
    <p:sldLayoutId id="2147483756" r:id="rId7"/>
    <p:sldLayoutId id="2147483719" r:id="rId8"/>
    <p:sldLayoutId id="2147483737" r:id="rId9"/>
    <p:sldLayoutId id="2147483723" r:id="rId10"/>
    <p:sldLayoutId id="2147483739" r:id="rId11"/>
    <p:sldLayoutId id="2147483721" r:id="rId12"/>
    <p:sldLayoutId id="2147483744" r:id="rId13"/>
    <p:sldLayoutId id="2147483722" r:id="rId14"/>
    <p:sldLayoutId id="2147483745" r:id="rId15"/>
    <p:sldLayoutId id="2147483731" r:id="rId16"/>
    <p:sldLayoutId id="2147483724" r:id="rId17"/>
    <p:sldLayoutId id="2147483730" r:id="rId18"/>
    <p:sldLayoutId id="2147483735" r:id="rId19"/>
    <p:sldLayoutId id="2147483725" r:id="rId20"/>
    <p:sldLayoutId id="2147483743" r:id="rId21"/>
    <p:sldLayoutId id="2147483726" r:id="rId22"/>
    <p:sldLayoutId id="2147483740" r:id="rId23"/>
    <p:sldLayoutId id="2147483732" r:id="rId24"/>
    <p:sldLayoutId id="2147483742" r:id="rId25"/>
    <p:sldLayoutId id="2147483749" r:id="rId26"/>
    <p:sldLayoutId id="2147483750" r:id="rId27"/>
    <p:sldLayoutId id="2147483741" r:id="rId28"/>
    <p:sldLayoutId id="2147483734" r:id="rId29"/>
    <p:sldLayoutId id="2147483733" r:id="rId30"/>
    <p:sldLayoutId id="2147483752" r:id="rId31"/>
    <p:sldLayoutId id="2147483727" r:id="rId32"/>
    <p:sldLayoutId id="2147483738" r:id="rId33"/>
    <p:sldLayoutId id="2147483751" r:id="rId34"/>
    <p:sldLayoutId id="2147483747" r:id="rId35"/>
    <p:sldLayoutId id="2147483736" r:id="rId36"/>
    <p:sldLayoutId id="2147483748" r:id="rId37"/>
    <p:sldLayoutId id="2147483728" r:id="rId38"/>
    <p:sldLayoutId id="2147483746" r:id="rId39"/>
    <p:sldLayoutId id="2147483754" r:id="rId40"/>
    <p:sldLayoutId id="2147483755" r:id="rId41"/>
    <p:sldLayoutId id="2147483759" r:id="rId4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Montserrat" panose="00000500000000000000" pitchFamily="2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j-lt"/>
          <a:ea typeface="+mn-ea"/>
          <a:cs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j-lt"/>
          <a:cs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j-lt"/>
          <a:cs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j-lt"/>
          <a:cs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j-lt"/>
          <a:cs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98900" y="3562815"/>
            <a:ext cx="6769100" cy="1752600"/>
          </a:xfrm>
        </p:spPr>
        <p:txBody>
          <a:bodyPr/>
          <a:lstStyle/>
          <a:p>
            <a:r>
              <a:rPr lang="en-US" dirty="0">
                <a:latin typeface="Arial" charset="0"/>
              </a:rPr>
              <a:t>Week 1: Introduction to Database</a:t>
            </a:r>
            <a:endParaRPr lang="en-US" dirty="0"/>
          </a:p>
        </p:txBody>
      </p:sp>
      <p:sp>
        <p:nvSpPr>
          <p:cNvPr id="5" name="Text Box 6"/>
          <p:cNvSpPr txBox="1">
            <a:spLocks noGrp="1" noChangeArrowheads="1"/>
          </p:cNvSpPr>
          <p:nvPr>
            <p:ph type="ctrTitle"/>
          </p:nvPr>
        </p:nvSpPr>
        <p:spPr bwMode="auto">
          <a:xfrm>
            <a:off x="3913188" y="2241361"/>
            <a:ext cx="6754812" cy="892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800" dirty="0"/>
              <a:t>Database Systems</a:t>
            </a:r>
          </a:p>
          <a:p>
            <a:r>
              <a:rPr lang="en-US" sz="1400"/>
              <a:t>AICT005-4-1-Database Systems (version1)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027297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Transforming Raw Data into Information (continued)</a:t>
            </a:r>
          </a:p>
        </p:txBody>
      </p:sp>
      <p:pic>
        <p:nvPicPr>
          <p:cNvPr id="8195" name="Picture 1029" descr="Fig01-01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14" r="56557" b="1405"/>
          <a:stretch>
            <a:fillRect/>
          </a:stretch>
        </p:blipFill>
        <p:spPr>
          <a:xfrm>
            <a:off x="4205289" y="1752600"/>
            <a:ext cx="3989387" cy="4343400"/>
          </a:xfrm>
        </p:spPr>
      </p:pic>
    </p:spTree>
    <p:extLst>
      <p:ext uri="{BB962C8B-B14F-4D97-AF65-F5344CB8AC3E}">
        <p14:creationId xmlns:p14="http://schemas.microsoft.com/office/powerpoint/2010/main" val="3738048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Transforming Raw Data into Information (continued)</a:t>
            </a:r>
          </a:p>
        </p:txBody>
      </p:sp>
      <p:pic>
        <p:nvPicPr>
          <p:cNvPr id="9219" name="Picture 1029" descr="Fig01-01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41" t="50014"/>
          <a:stretch>
            <a:fillRect/>
          </a:stretch>
        </p:blipFill>
        <p:spPr>
          <a:xfrm>
            <a:off x="4094164" y="1752600"/>
            <a:ext cx="4225925" cy="4343400"/>
          </a:xfrm>
        </p:spPr>
      </p:pic>
    </p:spTree>
    <p:extLst>
      <p:ext uri="{BB962C8B-B14F-4D97-AF65-F5344CB8AC3E}">
        <p14:creationId xmlns:p14="http://schemas.microsoft.com/office/powerpoint/2010/main" val="699835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Introducing the Database </a:t>
            </a:r>
            <a:br>
              <a:rPr lang="en-US"/>
            </a:br>
            <a:r>
              <a:rPr lang="en-US"/>
              <a:t>and the DBMS</a:t>
            </a:r>
          </a:p>
        </p:txBody>
      </p:sp>
      <p:sp>
        <p:nvSpPr>
          <p:cNvPr id="10243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Database—shared, integrated computer structure that stores:</a:t>
            </a:r>
          </a:p>
          <a:p>
            <a:pPr lvl="1" eaLnBrk="1" hangingPunct="1"/>
            <a:r>
              <a:rPr lang="en-US" dirty="0"/>
              <a:t>End user data (raw facts)</a:t>
            </a:r>
          </a:p>
          <a:p>
            <a:pPr lvl="1" eaLnBrk="1" hangingPunct="1"/>
            <a:r>
              <a:rPr lang="en-US" dirty="0"/>
              <a:t>Metadata (data about data)</a:t>
            </a:r>
          </a:p>
        </p:txBody>
      </p:sp>
    </p:spTree>
    <p:extLst>
      <p:ext uri="{BB962C8B-B14F-4D97-AF65-F5344CB8AC3E}">
        <p14:creationId xmlns:p14="http://schemas.microsoft.com/office/powerpoint/2010/main" val="3491887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Introducing the Database and the DBMS (continued)</a:t>
            </a:r>
          </a:p>
        </p:txBody>
      </p:sp>
      <p:sp>
        <p:nvSpPr>
          <p:cNvPr id="11267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DBMS (database management system):</a:t>
            </a:r>
          </a:p>
          <a:p>
            <a:pPr lvl="1" eaLnBrk="1" hangingPunct="1"/>
            <a:r>
              <a:rPr lang="en-US" dirty="0"/>
              <a:t>Collection of programs that manages database structure and controls access to data</a:t>
            </a:r>
          </a:p>
          <a:p>
            <a:pPr lvl="1" eaLnBrk="1" hangingPunct="1"/>
            <a:r>
              <a:rPr lang="en-US" dirty="0"/>
              <a:t>Possible to share data among multiple applications or users</a:t>
            </a:r>
          </a:p>
          <a:p>
            <a:pPr lvl="1" eaLnBrk="1" hangingPunct="1"/>
            <a:r>
              <a:rPr lang="en-US" dirty="0"/>
              <a:t>Makes data management more efficient and effective</a:t>
            </a:r>
          </a:p>
        </p:txBody>
      </p:sp>
    </p:spTree>
    <p:extLst>
      <p:ext uri="{BB962C8B-B14F-4D97-AF65-F5344CB8AC3E}">
        <p14:creationId xmlns:p14="http://schemas.microsoft.com/office/powerpoint/2010/main" val="1814719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Role and Advantages of the DBMS (continued)</a:t>
            </a:r>
          </a:p>
        </p:txBody>
      </p:sp>
      <p:sp>
        <p:nvSpPr>
          <p:cNvPr id="12291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/>
              <a:t>End users have better access to more and better-managed data</a:t>
            </a:r>
          </a:p>
          <a:p>
            <a:pPr lvl="1" eaLnBrk="1" hangingPunct="1"/>
            <a:r>
              <a:rPr lang="en-US"/>
              <a:t>Promotes integrated view of organization’s operations</a:t>
            </a:r>
          </a:p>
          <a:p>
            <a:pPr lvl="1" eaLnBrk="1" hangingPunct="1"/>
            <a:r>
              <a:rPr lang="en-US"/>
              <a:t>Probability of data inconsistency is greatly reduced</a:t>
            </a:r>
          </a:p>
          <a:p>
            <a:pPr lvl="1" eaLnBrk="1" hangingPunct="1"/>
            <a:r>
              <a:rPr lang="en-US"/>
              <a:t>Possible to produce quick answers to ad hoc queries</a:t>
            </a:r>
          </a:p>
        </p:txBody>
      </p:sp>
    </p:spTree>
    <p:extLst>
      <p:ext uri="{BB962C8B-B14F-4D97-AF65-F5344CB8AC3E}">
        <p14:creationId xmlns:p14="http://schemas.microsoft.com/office/powerpoint/2010/main" val="18051188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title"/>
          </p:nvPr>
        </p:nvSpPr>
        <p:spPr>
          <a:xfrm>
            <a:off x="2209800" y="609600"/>
            <a:ext cx="7696200" cy="914400"/>
          </a:xfrm>
        </p:spPr>
        <p:txBody>
          <a:bodyPr/>
          <a:lstStyle/>
          <a:p>
            <a:pPr eaLnBrk="1" hangingPunct="1"/>
            <a:r>
              <a:rPr lang="en-US"/>
              <a:t>Role and Advantages of the DBMS (continued)</a:t>
            </a:r>
          </a:p>
        </p:txBody>
      </p:sp>
      <p:pic>
        <p:nvPicPr>
          <p:cNvPr id="13315" name="Picture 13" descr="Fig01-02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981200"/>
            <a:ext cx="7772400" cy="416735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73172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Types of Databases</a:t>
            </a:r>
          </a:p>
        </p:txBody>
      </p:sp>
      <p:sp>
        <p:nvSpPr>
          <p:cNvPr id="14339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/>
              <a:t>Single-user:</a:t>
            </a:r>
          </a:p>
          <a:p>
            <a:pPr lvl="1" eaLnBrk="1" hangingPunct="1"/>
            <a:r>
              <a:rPr lang="en-US"/>
              <a:t>Supports only one user at a time</a:t>
            </a:r>
          </a:p>
          <a:p>
            <a:pPr eaLnBrk="1" hangingPunct="1"/>
            <a:r>
              <a:rPr lang="en-US"/>
              <a:t>Desktop:</a:t>
            </a:r>
          </a:p>
          <a:p>
            <a:pPr lvl="1" eaLnBrk="1" hangingPunct="1"/>
            <a:r>
              <a:rPr lang="en-US"/>
              <a:t>Single-user database running on a personal computer</a:t>
            </a:r>
          </a:p>
          <a:p>
            <a:pPr eaLnBrk="1" hangingPunct="1"/>
            <a:r>
              <a:rPr lang="en-US"/>
              <a:t>Multi-user:</a:t>
            </a:r>
          </a:p>
          <a:p>
            <a:pPr lvl="1" eaLnBrk="1" hangingPunct="1"/>
            <a:r>
              <a:rPr lang="en-US"/>
              <a:t>Supports multiple users at the same time</a:t>
            </a:r>
          </a:p>
        </p:txBody>
      </p:sp>
    </p:spTree>
    <p:extLst>
      <p:ext uri="{BB962C8B-B14F-4D97-AF65-F5344CB8AC3E}">
        <p14:creationId xmlns:p14="http://schemas.microsoft.com/office/powerpoint/2010/main" val="15096480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Types of Databases (continued)</a:t>
            </a:r>
          </a:p>
        </p:txBody>
      </p:sp>
      <p:sp>
        <p:nvSpPr>
          <p:cNvPr id="15363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/>
              <a:t>Workgroup:</a:t>
            </a:r>
          </a:p>
          <a:p>
            <a:pPr lvl="1" eaLnBrk="1" hangingPunct="1"/>
            <a:r>
              <a:rPr lang="en-US"/>
              <a:t>Multi-user database that supports a small group of users or a single department</a:t>
            </a:r>
          </a:p>
          <a:p>
            <a:pPr eaLnBrk="1" hangingPunct="1"/>
            <a:r>
              <a:rPr lang="en-US"/>
              <a:t>Enterprise:</a:t>
            </a:r>
          </a:p>
          <a:p>
            <a:pPr lvl="1" eaLnBrk="1" hangingPunct="1"/>
            <a:r>
              <a:rPr lang="en-US"/>
              <a:t>Multi-user database that supports a large group of users or an entire organization</a:t>
            </a:r>
          </a:p>
        </p:txBody>
      </p:sp>
    </p:spTree>
    <p:extLst>
      <p:ext uri="{BB962C8B-B14F-4D97-AF65-F5344CB8AC3E}">
        <p14:creationId xmlns:p14="http://schemas.microsoft.com/office/powerpoint/2010/main" val="23752282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Types of Databases (continued)</a:t>
            </a:r>
          </a:p>
        </p:txBody>
      </p:sp>
      <p:sp>
        <p:nvSpPr>
          <p:cNvPr id="16387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/>
              <a:t>Can be classified by location:</a:t>
            </a:r>
          </a:p>
          <a:p>
            <a:pPr eaLnBrk="1" hangingPunct="1"/>
            <a:r>
              <a:rPr lang="en-US"/>
              <a:t>Centralized:</a:t>
            </a:r>
          </a:p>
          <a:p>
            <a:pPr lvl="1" eaLnBrk="1" hangingPunct="1"/>
            <a:r>
              <a:rPr lang="en-US"/>
              <a:t>Supports data located at a single site</a:t>
            </a:r>
          </a:p>
          <a:p>
            <a:pPr eaLnBrk="1" hangingPunct="1"/>
            <a:r>
              <a:rPr lang="en-US"/>
              <a:t>Distributed:</a:t>
            </a:r>
          </a:p>
          <a:p>
            <a:pPr lvl="1" eaLnBrk="1" hangingPunct="1"/>
            <a:r>
              <a:rPr lang="en-US"/>
              <a:t>Supports data distributed across several sites</a:t>
            </a:r>
          </a:p>
        </p:txBody>
      </p:sp>
    </p:spTree>
    <p:extLst>
      <p:ext uri="{BB962C8B-B14F-4D97-AF65-F5344CB8AC3E}">
        <p14:creationId xmlns:p14="http://schemas.microsoft.com/office/powerpoint/2010/main" val="38525319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Types of Databases (continued)</a:t>
            </a:r>
          </a:p>
        </p:txBody>
      </p:sp>
      <p:sp>
        <p:nvSpPr>
          <p:cNvPr id="17411" name="Rectangle 5"/>
          <p:cNvSpPr>
            <a:spLocks noGrp="1" noChangeArrowheads="1"/>
          </p:cNvSpPr>
          <p:nvPr>
            <p:ph idx="1"/>
          </p:nvPr>
        </p:nvSpPr>
        <p:spPr>
          <a:xfrm>
            <a:off x="2209800" y="1676400"/>
            <a:ext cx="7772400" cy="4114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600" dirty="0"/>
              <a:t>Can be classified by use:</a:t>
            </a:r>
          </a:p>
          <a:p>
            <a:pPr eaLnBrk="1" hangingPunct="1"/>
            <a:r>
              <a:rPr lang="en-US" sz="2600" dirty="0"/>
              <a:t>Transactional (or production):</a:t>
            </a:r>
          </a:p>
          <a:p>
            <a:pPr lvl="1" eaLnBrk="1" hangingPunct="1"/>
            <a:r>
              <a:rPr lang="en-US" sz="2600" dirty="0"/>
              <a:t>Supports a company’s day-to-day operations</a:t>
            </a:r>
          </a:p>
          <a:p>
            <a:pPr eaLnBrk="1" hangingPunct="1"/>
            <a:r>
              <a:rPr lang="en-US" sz="2600" dirty="0"/>
              <a:t>Data warehouse:</a:t>
            </a:r>
          </a:p>
          <a:p>
            <a:pPr lvl="1" eaLnBrk="1" hangingPunct="1"/>
            <a:r>
              <a:rPr lang="en-US" sz="2600" dirty="0"/>
              <a:t>Stores data used to generate information required to make tactical or strategic decisions</a:t>
            </a:r>
          </a:p>
          <a:p>
            <a:pPr lvl="1" eaLnBrk="1" hangingPunct="1"/>
            <a:r>
              <a:rPr lang="en-US" sz="2600" dirty="0"/>
              <a:t>Often used to store historical data</a:t>
            </a:r>
          </a:p>
          <a:p>
            <a:pPr lvl="1" eaLnBrk="1" hangingPunct="1"/>
            <a:r>
              <a:rPr lang="en-US" sz="2600" dirty="0"/>
              <a:t>Structure is quite different</a:t>
            </a:r>
          </a:p>
        </p:txBody>
      </p:sp>
    </p:spTree>
    <p:extLst>
      <p:ext uri="{BB962C8B-B14F-4D97-AF65-F5344CB8AC3E}">
        <p14:creationId xmlns:p14="http://schemas.microsoft.com/office/powerpoint/2010/main" val="2926078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3665" y="1697038"/>
            <a:ext cx="8229600" cy="4525962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vs</a:t>
            </a:r>
            <a:r>
              <a:rPr lang="en-US" dirty="0"/>
              <a:t> Information</a:t>
            </a:r>
          </a:p>
          <a:p>
            <a:r>
              <a:rPr lang="en-US" dirty="0"/>
              <a:t>Database </a:t>
            </a:r>
            <a:r>
              <a:rPr lang="en-US" dirty="0" err="1"/>
              <a:t>vs</a:t>
            </a:r>
            <a:r>
              <a:rPr lang="en-US" dirty="0"/>
              <a:t> DBMS</a:t>
            </a:r>
          </a:p>
          <a:p>
            <a:r>
              <a:rPr lang="en-US" dirty="0"/>
              <a:t>Types of database</a:t>
            </a:r>
          </a:p>
          <a:p>
            <a:endParaRPr lang="en-US" dirty="0"/>
          </a:p>
        </p:txBody>
      </p:sp>
      <p:sp>
        <p:nvSpPr>
          <p:cNvPr id="6" name="Text Box 2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2111867" y="346114"/>
            <a:ext cx="5846472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TW" b="1" u="sng" dirty="0">
                <a:latin typeface="Century Gothic" panose="020B0502020202020204" pitchFamily="34" charset="0"/>
                <a:ea typeface="新細明體" pitchFamily="18" charset="-120"/>
              </a:rPr>
              <a:t>Topic &amp; Structure of The Lesson</a:t>
            </a:r>
            <a:endParaRPr lang="en-US" altLang="zh-TW" u="sng" dirty="0">
              <a:latin typeface="Century Gothic" panose="020B0502020202020204" pitchFamily="34" charset="0"/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427061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  <a:ea typeface="新細明體" pitchFamily="18" charset="-120"/>
              </a:rPr>
              <a:t>What is the difference between data and information</a:t>
            </a:r>
          </a:p>
          <a:p>
            <a:r>
              <a:rPr lang="en-US" b="1" dirty="0">
                <a:latin typeface="Century Gothic" panose="020B0502020202020204" pitchFamily="34" charset="0"/>
                <a:ea typeface="新細明體" pitchFamily="18" charset="-120"/>
              </a:rPr>
              <a:t>Describe the difference between database and DBMS</a:t>
            </a:r>
          </a:p>
          <a:p>
            <a:r>
              <a:rPr lang="en-US" b="1" dirty="0">
                <a:latin typeface="Century Gothic" panose="020B0502020202020204" pitchFamily="34" charset="0"/>
                <a:ea typeface="新細明體" pitchFamily="18" charset="-120"/>
              </a:rPr>
              <a:t>Briefly explain 3 types of database</a:t>
            </a:r>
          </a:p>
          <a:p>
            <a:r>
              <a:rPr lang="en-US" b="1" dirty="0">
                <a:latin typeface="Century Gothic" panose="020B0502020202020204" pitchFamily="34" charset="0"/>
                <a:ea typeface="新細明體" pitchFamily="18" charset="-120"/>
              </a:rPr>
              <a:t>What are </a:t>
            </a:r>
            <a:r>
              <a:rPr lang="en-US" b="1">
                <a:latin typeface="Century Gothic" panose="020B0502020202020204" pitchFamily="34" charset="0"/>
                <a:ea typeface="新細明體" pitchFamily="18" charset="-120"/>
              </a:rPr>
              <a:t>the advantages of DBMS</a:t>
            </a:r>
            <a:endParaRPr lang="en-US" b="1" dirty="0">
              <a:latin typeface="Century Gothic" panose="020B0502020202020204" pitchFamily="34" charset="0"/>
              <a:ea typeface="新細明體" pitchFamily="18" charset="-120"/>
            </a:endParaRPr>
          </a:p>
          <a:p>
            <a:endParaRPr lang="en-US" b="1" dirty="0">
              <a:latin typeface="Century Gothic" panose="020B0502020202020204" pitchFamily="34" charset="0"/>
              <a:ea typeface="新細明體" pitchFamily="18" charset="-120"/>
            </a:endParaRPr>
          </a:p>
          <a:p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u="sng" dirty="0"/>
              <a:t>Quick Review Question</a:t>
            </a:r>
          </a:p>
        </p:txBody>
      </p:sp>
    </p:spTree>
    <p:extLst>
      <p:ext uri="{BB962C8B-B14F-4D97-AF65-F5344CB8AC3E}">
        <p14:creationId xmlns:p14="http://schemas.microsoft.com/office/powerpoint/2010/main" val="11102007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Data are r</a:t>
            </a:r>
            <a:r>
              <a:rPr lang="en-US" sz="2200" dirty="0"/>
              <a:t>aw facts, i</a:t>
            </a:r>
            <a:r>
              <a:rPr lang="en-US" sz="2400" dirty="0"/>
              <a:t>nformation is </a:t>
            </a:r>
            <a:r>
              <a:rPr lang="en-US" sz="2200" dirty="0"/>
              <a:t>processed data to reveal meaning</a:t>
            </a:r>
          </a:p>
          <a:p>
            <a:r>
              <a:rPr lang="en-US" sz="2400" dirty="0"/>
              <a:t>Database store shared, integrated data.</a:t>
            </a:r>
          </a:p>
          <a:p>
            <a:r>
              <a:rPr lang="en-US" sz="2400" dirty="0"/>
              <a:t>DBMS is a collection of programs that manages database structure and controls access to data.</a:t>
            </a:r>
          </a:p>
          <a:p>
            <a:r>
              <a:rPr lang="en-US" sz="2400" dirty="0"/>
              <a:t>Database can be classified by usage or location</a:t>
            </a:r>
          </a:p>
          <a:p>
            <a:endParaRPr lang="en-US" sz="2400" dirty="0"/>
          </a:p>
          <a:p>
            <a:endParaRPr lang="en-US" sz="2200" dirty="0"/>
          </a:p>
          <a:p>
            <a:endParaRPr lang="en-US" sz="2200" dirty="0"/>
          </a:p>
          <a:p>
            <a:endParaRPr lang="en-US" dirty="0"/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1788465" y="411164"/>
            <a:ext cx="769095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TW" sz="3600" b="1" u="sng" dirty="0">
                <a:latin typeface="Century Gothic" panose="020B0502020202020204" pitchFamily="34" charset="0"/>
                <a:ea typeface="新細明體" pitchFamily="18" charset="-120"/>
              </a:rPr>
              <a:t>Summary of Main Teaching Points</a:t>
            </a:r>
            <a:endParaRPr lang="en-US" altLang="zh-TW" sz="3600" u="sng" dirty="0">
              <a:latin typeface="Century Gothic" panose="020B0502020202020204" pitchFamily="34" charset="0"/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023669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2117095" y="569139"/>
            <a:ext cx="562365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TW" b="1" u="sng" dirty="0">
                <a:latin typeface="Century Gothic" panose="020B0502020202020204" pitchFamily="34" charset="0"/>
                <a:ea typeface="新細明體" pitchFamily="18" charset="-120"/>
              </a:rPr>
              <a:t>Question and Answer Session</a:t>
            </a:r>
            <a:endParaRPr lang="en-US" altLang="zh-TW" u="sng" dirty="0">
              <a:latin typeface="Century Gothic" panose="020B0502020202020204" pitchFamily="34" charset="0"/>
              <a:ea typeface="新細明體" pitchFamily="18" charset="-120"/>
            </a:endParaRP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4114801" y="2286000"/>
            <a:ext cx="4968875" cy="155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TW" sz="9600" dirty="0">
                <a:ea typeface="新細明體" pitchFamily="18" charset="-120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7045015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File System and its problems</a:t>
            </a:r>
          </a:p>
          <a:p>
            <a:r>
              <a:rPr lang="en-US"/>
              <a:t>DBMS functions</a:t>
            </a:r>
          </a:p>
          <a:p>
            <a:endParaRPr lang="en-US" dirty="0"/>
          </a:p>
        </p:txBody>
      </p:sp>
      <p:sp>
        <p:nvSpPr>
          <p:cNvPr id="5" name="Text Box 3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2848067" y="569139"/>
            <a:ext cx="450475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b="1" u="sng" dirty="0">
                <a:solidFill>
                  <a:srgbClr val="003366"/>
                </a:solidFill>
              </a:rPr>
              <a:t>What we will cover next</a:t>
            </a:r>
            <a:endParaRPr lang="en-US" altLang="en-US" u="sng" dirty="0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6136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>
                <a:latin typeface="Century Gothic" panose="020B0502020202020204" pitchFamily="34" charset="0"/>
                <a:ea typeface="新細明體" pitchFamily="18" charset="-120"/>
              </a:rPr>
              <a:t>At the end of this topic, You should be able to</a:t>
            </a:r>
          </a:p>
          <a:p>
            <a:pPr lvl="1"/>
            <a:r>
              <a:rPr lang="en-US" b="1" dirty="0">
                <a:latin typeface="Century Gothic" panose="020B0502020202020204" pitchFamily="34" charset="0"/>
                <a:ea typeface="新細明體" pitchFamily="18" charset="-120"/>
              </a:rPr>
              <a:t>Explain the difference between data and information</a:t>
            </a:r>
          </a:p>
          <a:p>
            <a:pPr lvl="1"/>
            <a:r>
              <a:rPr lang="en-US" b="1" dirty="0">
                <a:latin typeface="Century Gothic" panose="020B0502020202020204" pitchFamily="34" charset="0"/>
                <a:ea typeface="新細明體" pitchFamily="18" charset="-120"/>
              </a:rPr>
              <a:t>Describe the difference between database and DBMS</a:t>
            </a:r>
          </a:p>
          <a:p>
            <a:pPr lvl="1"/>
            <a:r>
              <a:rPr lang="en-US" b="1" dirty="0">
                <a:latin typeface="Century Gothic" panose="020B0502020202020204" pitchFamily="34" charset="0"/>
                <a:ea typeface="新細明體" pitchFamily="18" charset="-120"/>
              </a:rPr>
              <a:t>State different types of database</a:t>
            </a:r>
          </a:p>
          <a:p>
            <a:pPr lvl="1"/>
            <a:endParaRPr lang="en-US" dirty="0"/>
          </a:p>
        </p:txBody>
      </p:sp>
      <p:sp>
        <p:nvSpPr>
          <p:cNvPr id="5" name="Text Box 2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3211536" y="350198"/>
            <a:ext cx="38363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TW" b="1" u="sng" dirty="0">
                <a:latin typeface="Century Gothic" panose="020B0502020202020204" pitchFamily="34" charset="0"/>
                <a:ea typeface="新細明體" pitchFamily="18" charset="-120"/>
              </a:rPr>
              <a:t>Learning Outcomes</a:t>
            </a:r>
          </a:p>
        </p:txBody>
      </p:sp>
    </p:spTree>
    <p:extLst>
      <p:ext uri="{BB962C8B-B14F-4D97-AF65-F5344CB8AC3E}">
        <p14:creationId xmlns:p14="http://schemas.microsoft.com/office/powerpoint/2010/main" val="212812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u="sng" dirty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Key Terms You Must Be Able To Use</a:t>
            </a:r>
            <a:endParaRPr lang="en-US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000" b="1" dirty="0">
                <a:latin typeface="Century Gothic" panose="020B0502020202020204" pitchFamily="34" charset="0"/>
              </a:rPr>
              <a:t>If you have mastered this topic, </a:t>
            </a:r>
            <a:r>
              <a:rPr lang="en-US" altLang="en-US" sz="2000" b="1" dirty="0">
                <a:solidFill>
                  <a:srgbClr val="990000"/>
                </a:solidFill>
                <a:latin typeface="Century Gothic" panose="020B0502020202020204" pitchFamily="34" charset="0"/>
              </a:rPr>
              <a:t>you should be able to use the following terms correctly in your assignments and exams</a:t>
            </a:r>
            <a:r>
              <a:rPr lang="en-US" altLang="en-US" sz="2000" b="1" dirty="0">
                <a:latin typeface="Century Gothic" panose="020B0502020202020204" pitchFamily="34" charset="0"/>
              </a:rPr>
              <a:t>:</a:t>
            </a:r>
          </a:p>
          <a:p>
            <a:pPr lvl="1"/>
            <a:r>
              <a:rPr lang="en-US" altLang="en-US" sz="1600" b="1" dirty="0">
                <a:latin typeface="Century Gothic" panose="020B0502020202020204" pitchFamily="34" charset="0"/>
              </a:rPr>
              <a:t>Data</a:t>
            </a:r>
          </a:p>
          <a:p>
            <a:pPr lvl="1"/>
            <a:r>
              <a:rPr lang="en-US" altLang="en-US" sz="1600" b="1" dirty="0" err="1">
                <a:latin typeface="Century Gothic" panose="020B0502020202020204" pitchFamily="34" charset="0"/>
              </a:rPr>
              <a:t>Infromation</a:t>
            </a:r>
            <a:endParaRPr lang="en-US" altLang="en-US" sz="1600" b="1" dirty="0">
              <a:latin typeface="Century Gothic" panose="020B0502020202020204" pitchFamily="34" charset="0"/>
            </a:endParaRPr>
          </a:p>
          <a:p>
            <a:pPr lvl="1"/>
            <a:r>
              <a:rPr lang="en-US" altLang="en-US" sz="1600" b="1" dirty="0">
                <a:latin typeface="Century Gothic" panose="020B0502020202020204" pitchFamily="34" charset="0"/>
              </a:rPr>
              <a:t>Database</a:t>
            </a:r>
          </a:p>
          <a:p>
            <a:pPr lvl="1"/>
            <a:r>
              <a:rPr lang="en-US" altLang="en-US" sz="1600" b="1" dirty="0">
                <a:latin typeface="Century Gothic" panose="020B0502020202020204" pitchFamily="34" charset="0"/>
              </a:rPr>
              <a:t>Database Management System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516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In this chapter, you will learn:</a:t>
            </a:r>
          </a:p>
        </p:txBody>
      </p:sp>
      <p:sp>
        <p:nvSpPr>
          <p:cNvPr id="3075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/>
              <a:t>The difference between data and information</a:t>
            </a:r>
          </a:p>
          <a:p>
            <a:pPr eaLnBrk="1" hangingPunct="1"/>
            <a:r>
              <a:rPr lang="en-US"/>
              <a:t>What a database is, what the different types of databases are, and why they are valuable assets for decision making</a:t>
            </a:r>
          </a:p>
          <a:p>
            <a:pPr eaLnBrk="1" hangingPunct="1"/>
            <a:r>
              <a:rPr lang="en-US"/>
              <a:t>The importance of database design</a:t>
            </a:r>
          </a:p>
          <a:p>
            <a:pPr eaLnBrk="1" hangingPunct="1"/>
            <a:r>
              <a:rPr lang="en-US"/>
              <a:t>How modern databases evolved from file systems</a:t>
            </a:r>
          </a:p>
        </p:txBody>
      </p:sp>
    </p:spTree>
    <p:extLst>
      <p:ext uri="{BB962C8B-B14F-4D97-AF65-F5344CB8AC3E}">
        <p14:creationId xmlns:p14="http://schemas.microsoft.com/office/powerpoint/2010/main" val="2911905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In this chapter, you will learn (continued):</a:t>
            </a:r>
          </a:p>
        </p:txBody>
      </p:sp>
      <p:sp>
        <p:nvSpPr>
          <p:cNvPr id="4099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/>
              <a:t>About flaws in file system data management</a:t>
            </a:r>
          </a:p>
          <a:p>
            <a:pPr eaLnBrk="1" hangingPunct="1"/>
            <a:r>
              <a:rPr lang="en-US"/>
              <a:t>What the database system’s main components are and how a database system differs from a file system</a:t>
            </a:r>
          </a:p>
          <a:p>
            <a:pPr eaLnBrk="1" hangingPunct="1"/>
            <a:r>
              <a:rPr lang="en-US"/>
              <a:t>The main functions of a database management system (DBMS)</a:t>
            </a:r>
          </a:p>
        </p:txBody>
      </p:sp>
    </p:spTree>
    <p:extLst>
      <p:ext uri="{BB962C8B-B14F-4D97-AF65-F5344CB8AC3E}">
        <p14:creationId xmlns:p14="http://schemas.microsoft.com/office/powerpoint/2010/main" val="2538005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Data vs. Information</a:t>
            </a:r>
          </a:p>
        </p:txBody>
      </p:sp>
      <p:sp>
        <p:nvSpPr>
          <p:cNvPr id="5123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400" dirty="0"/>
              <a:t>Data:</a:t>
            </a:r>
          </a:p>
          <a:p>
            <a:pPr lvl="1" eaLnBrk="1" hangingPunct="1"/>
            <a:r>
              <a:rPr lang="en-US" sz="2200" dirty="0"/>
              <a:t>Raw facts; building blocks of information</a:t>
            </a:r>
          </a:p>
          <a:p>
            <a:pPr lvl="1" eaLnBrk="1" hangingPunct="1"/>
            <a:r>
              <a:rPr lang="en-US" sz="2200" dirty="0"/>
              <a:t>Unprocessed information</a:t>
            </a:r>
          </a:p>
          <a:p>
            <a:pPr eaLnBrk="1" hangingPunct="1"/>
            <a:r>
              <a:rPr lang="en-US" sz="2400" dirty="0"/>
              <a:t>Information:</a:t>
            </a:r>
          </a:p>
          <a:p>
            <a:pPr lvl="1" eaLnBrk="1" hangingPunct="1"/>
            <a:r>
              <a:rPr lang="en-US" sz="2200" dirty="0"/>
              <a:t>Data processed to reveal meaning</a:t>
            </a:r>
          </a:p>
          <a:p>
            <a:pPr eaLnBrk="1" hangingPunct="1"/>
            <a:r>
              <a:rPr lang="en-US" sz="2400" dirty="0"/>
              <a:t>Accurate, relevant, and timely information is key to good decision making</a:t>
            </a:r>
          </a:p>
          <a:p>
            <a:pPr eaLnBrk="1" hangingPunct="1"/>
            <a:r>
              <a:rPr lang="en-US" sz="2400" dirty="0"/>
              <a:t>Good decision making is the key to survival in a global environment</a:t>
            </a:r>
          </a:p>
        </p:txBody>
      </p:sp>
    </p:spTree>
    <p:extLst>
      <p:ext uri="{BB962C8B-B14F-4D97-AF65-F5344CB8AC3E}">
        <p14:creationId xmlns:p14="http://schemas.microsoft.com/office/powerpoint/2010/main" val="3617413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Transforming Raw Data into Information</a:t>
            </a:r>
          </a:p>
        </p:txBody>
      </p:sp>
      <p:pic>
        <p:nvPicPr>
          <p:cNvPr id="6147" name="Picture 1028" descr="Fig01-01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80" r="59184" b="49986"/>
          <a:stretch>
            <a:fillRect/>
          </a:stretch>
        </p:blipFill>
        <p:spPr>
          <a:xfrm>
            <a:off x="3892550" y="1547814"/>
            <a:ext cx="4870450" cy="4548187"/>
          </a:xfrm>
        </p:spPr>
      </p:pic>
    </p:spTree>
    <p:extLst>
      <p:ext uri="{BB962C8B-B14F-4D97-AF65-F5344CB8AC3E}">
        <p14:creationId xmlns:p14="http://schemas.microsoft.com/office/powerpoint/2010/main" val="4039742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Transforming Raw Data into Information (continued)</a:t>
            </a:r>
          </a:p>
        </p:txBody>
      </p:sp>
      <p:pic>
        <p:nvPicPr>
          <p:cNvPr id="7171" name="Picture 1029" descr="Fig01-01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14" t="10880" b="49986"/>
          <a:stretch>
            <a:fillRect/>
          </a:stretch>
        </p:blipFill>
        <p:spPr>
          <a:xfrm>
            <a:off x="3395664" y="1774826"/>
            <a:ext cx="5672137" cy="4321175"/>
          </a:xfrm>
        </p:spPr>
      </p:pic>
    </p:spTree>
    <p:extLst>
      <p:ext uri="{BB962C8B-B14F-4D97-AF65-F5344CB8AC3E}">
        <p14:creationId xmlns:p14="http://schemas.microsoft.com/office/powerpoint/2010/main" val="1520472226"/>
      </p:ext>
    </p:extLst>
  </p:cSld>
  <p:clrMapOvr>
    <a:masterClrMapping/>
  </p:clrMapOvr>
</p:sld>
</file>

<file path=ppt/theme/theme1.xml><?xml version="1.0" encoding="utf-8"?>
<a:theme xmlns:a="http://schemas.openxmlformats.org/drawingml/2006/main" name="UCTI-Template-foundation-level">
  <a:themeElements>
    <a:clrScheme name="APU-2023">
      <a:dk1>
        <a:srgbClr val="082F50"/>
      </a:dk1>
      <a:lt1>
        <a:srgbClr val="FFFFFF"/>
      </a:lt1>
      <a:dk2>
        <a:srgbClr val="0070C0"/>
      </a:dk2>
      <a:lt2>
        <a:srgbClr val="C0F9FC"/>
      </a:lt2>
      <a:accent1>
        <a:srgbClr val="00B0F0"/>
      </a:accent1>
      <a:accent2>
        <a:srgbClr val="079244"/>
      </a:accent2>
      <a:accent3>
        <a:srgbClr val="E02C32"/>
      </a:accent3>
      <a:accent4>
        <a:srgbClr val="45D7EA"/>
      </a:accent4>
      <a:accent5>
        <a:srgbClr val="FAC41B"/>
      </a:accent5>
      <a:accent6>
        <a:srgbClr val="082F50"/>
      </a:accent6>
      <a:hlink>
        <a:srgbClr val="9AB1D0"/>
      </a:hlink>
      <a:folHlink>
        <a:srgbClr val="0D3358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UCTI-Template-foundation-lev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PU-2023">
      <a:dk1>
        <a:srgbClr val="081929"/>
      </a:dk1>
      <a:lt1>
        <a:srgbClr val="FFFFFF"/>
      </a:lt1>
      <a:dk2>
        <a:srgbClr val="0070C0"/>
      </a:dk2>
      <a:lt2>
        <a:srgbClr val="FFFFFF"/>
      </a:lt2>
      <a:accent1>
        <a:srgbClr val="00B0F0"/>
      </a:accent1>
      <a:accent2>
        <a:srgbClr val="99CC00"/>
      </a:accent2>
      <a:accent3>
        <a:srgbClr val="FF9966"/>
      </a:accent3>
      <a:accent4>
        <a:srgbClr val="45D7EA"/>
      </a:accent4>
      <a:accent5>
        <a:srgbClr val="CC66FF"/>
      </a:accent5>
      <a:accent6>
        <a:srgbClr val="FCE456"/>
      </a:accent6>
      <a:hlink>
        <a:srgbClr val="B7C6FE"/>
      </a:hlink>
      <a:folHlink>
        <a:srgbClr val="00B0F0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C09830CF6CB84B8D12D02B69700FAF" ma:contentTypeVersion="14" ma:contentTypeDescription="Create a new document." ma:contentTypeScope="" ma:versionID="91bb3fc2fda44f6dca498e4986d3c34f">
  <xsd:schema xmlns:xsd="http://www.w3.org/2001/XMLSchema" xmlns:xs="http://www.w3.org/2001/XMLSchema" xmlns:p="http://schemas.microsoft.com/office/2006/metadata/properties" xmlns:ns3="c0f90a4e-2534-4174-991f-0eb794d5b859" xmlns:ns4="d2981e9c-0c44-4237-a41f-50944ddb2e5d" targetNamespace="http://schemas.microsoft.com/office/2006/metadata/properties" ma:root="true" ma:fieldsID="d346f1bbf5bc0d23fe733b73729b7857" ns3:_="" ns4:_="">
    <xsd:import namespace="c0f90a4e-2534-4174-991f-0eb794d5b859"/>
    <xsd:import namespace="d2981e9c-0c44-4237-a41f-50944ddb2e5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CR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90a4e-2534-4174-991f-0eb794d5b85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981e9c-0c44-4237-a41f-50944ddb2e5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374C82B-844E-4C6D-B41E-036AD4E59A6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B6039F5-814C-4C5B-A6B0-438D9C48FD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0f90a4e-2534-4174-991f-0eb794d5b859"/>
    <ds:schemaRef ds:uri="d2981e9c-0c44-4237-a41f-50944ddb2e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ED3909F-E191-4C23-B23C-BA46B5ADDDA2}">
  <ds:schemaRefs>
    <ds:schemaRef ds:uri="http://purl.org/dc/terms/"/>
    <ds:schemaRef ds:uri="http://schemas.microsoft.com/office/2006/documentManagement/types"/>
    <ds:schemaRef ds:uri="d2981e9c-0c44-4237-a41f-50944ddb2e5d"/>
    <ds:schemaRef ds:uri="http://schemas.microsoft.com/office/infopath/2007/PartnerControls"/>
    <ds:schemaRef ds:uri="http://purl.org/dc/elements/1.1/"/>
    <ds:schemaRef ds:uri="http://schemas.microsoft.com/office/2006/metadata/properties"/>
    <ds:schemaRef ds:uri="c0f90a4e-2534-4174-991f-0eb794d5b859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1614</TotalTime>
  <Pages>11</Pages>
  <Words>645</Words>
  <Application>Microsoft Office PowerPoint</Application>
  <PresentationFormat>Widescreen</PresentationFormat>
  <Paragraphs>112</Paragraphs>
  <Slides>23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Century Gothic</vt:lpstr>
      <vt:lpstr>Montserrat</vt:lpstr>
      <vt:lpstr>PT Sans</vt:lpstr>
      <vt:lpstr>UCTI-Template-foundation-level</vt:lpstr>
      <vt:lpstr>Database Systems AICT005-4-1-Database Systems (version1)</vt:lpstr>
      <vt:lpstr>Topic &amp; Structure of The Lesson</vt:lpstr>
      <vt:lpstr>Learning Outcomes</vt:lpstr>
      <vt:lpstr>Key Terms You Must Be Able To Use</vt:lpstr>
      <vt:lpstr>In this chapter, you will learn:</vt:lpstr>
      <vt:lpstr>In this chapter, you will learn (continued):</vt:lpstr>
      <vt:lpstr>Data vs. Information</vt:lpstr>
      <vt:lpstr>Transforming Raw Data into Information</vt:lpstr>
      <vt:lpstr>Transforming Raw Data into Information (continued)</vt:lpstr>
      <vt:lpstr>Transforming Raw Data into Information (continued)</vt:lpstr>
      <vt:lpstr>Transforming Raw Data into Information (continued)</vt:lpstr>
      <vt:lpstr>Introducing the Database  and the DBMS</vt:lpstr>
      <vt:lpstr>Introducing the Database and the DBMS (continued)</vt:lpstr>
      <vt:lpstr>Role and Advantages of the DBMS (continued)</vt:lpstr>
      <vt:lpstr>Role and Advantages of the DBMS (continued)</vt:lpstr>
      <vt:lpstr>Types of Databases</vt:lpstr>
      <vt:lpstr>Types of Databases (continued)</vt:lpstr>
      <vt:lpstr>Types of Databases (continued)</vt:lpstr>
      <vt:lpstr>Types of Databases (continued)</vt:lpstr>
      <vt:lpstr>Quick Review Question</vt:lpstr>
      <vt:lpstr>PowerPoint Presentation</vt:lpstr>
      <vt:lpstr>Question and Answer Session</vt:lpstr>
      <vt:lpstr>What we will cover next</vt:lpstr>
    </vt:vector>
  </TitlesOfParts>
  <Company>APU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Teaching Slides</dc:subject>
  <dc:creator>DBB</dc:creator>
  <cp:keywords>2023</cp:keywords>
  <cp:lastModifiedBy>Lai Chew Ping</cp:lastModifiedBy>
  <cp:revision>337</cp:revision>
  <cp:lastPrinted>2023-02-03T03:07:34Z</cp:lastPrinted>
  <dcterms:created xsi:type="dcterms:W3CDTF">2005-08-02T10:18:20Z</dcterms:created>
  <dcterms:modified xsi:type="dcterms:W3CDTF">2023-12-06T06:46:41Z</dcterms:modified>
  <cp:category>Teaching Slides</cp:category>
  <cp:contentStatus>2023 Version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0x01010050C09830CF6CB84B8D12D02B69700FAF</vt:lpwstr>
  </property>
</Properties>
</file>

<file path=docProps/thumbnail.jpeg>
</file>